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1"/>
  </p:sldMasterIdLst>
  <p:sldIdLst>
    <p:sldId id="256" r:id="rId2"/>
    <p:sldId id="257" r:id="rId3"/>
    <p:sldId id="266" r:id="rId4"/>
    <p:sldId id="267" r:id="rId5"/>
    <p:sldId id="259" r:id="rId6"/>
    <p:sldId id="268" r:id="rId7"/>
    <p:sldId id="269" r:id="rId8"/>
    <p:sldId id="270" r:id="rId9"/>
    <p:sldId id="263" r:id="rId10"/>
    <p:sldId id="264" r:id="rId11"/>
    <p:sldId id="265" r:id="rId12"/>
    <p:sldId id="258" r:id="rId13"/>
    <p:sldId id="260" r:id="rId14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it-IT" sz="2400">
                <a:latin typeface="Verdana" charset="0"/>
                <a:ea typeface="ＭＳ Ｐゴシック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it-IT" sz="2400">
                <a:latin typeface="Verdana" charset="0"/>
                <a:ea typeface="ＭＳ Ｐゴシック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12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charset="0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</a:p>
        </p:txBody>
      </p:sp>
      <p:sp>
        <p:nvSpPr>
          <p:cNvPr id="112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noProof="0" smtClean="0"/>
              <a:t>Fare clic per modificare lo stile del titolo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anchorCtr="0"/>
          <a:lstStyle>
            <a:lvl1pPr>
              <a:defRPr/>
            </a:lvl1pPr>
          </a:lstStyle>
          <a:p>
            <a:fld id="{A9C18DCA-6039-442C-830D-B695410C251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8CD226-9F62-41BB-8186-CC6F9688B5C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241A9-605D-4667-B6F0-F52E5146046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74F6B-FA27-43A3-9AFA-0AECE4AAC16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19C428-0D9C-49CF-A446-31EC13E4849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B2C45-696F-403A-981E-41CA9BA8446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3BF95-A2DD-4E01-8E1B-032A3BA8A36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B1225-C9B4-48C0-A45C-76DBC11B5BD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6CD48-B221-4C19-B582-33F26AD7463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C2783-EE77-401C-B56D-1717FBBBD88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59A384-2660-4AE3-8C29-34B542F7A7C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2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2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it-IT"/>
              </a:p>
            </p:txBody>
          </p:sp>
        </p:grpSp>
        <p:grpSp>
          <p:nvGrpSpPr>
            <p:cNvPr id="1036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24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2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1024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AA71D137-EF7B-409E-9068-66072A461CE8}" type="slidenum">
              <a:rPr lang="it-IT"/>
              <a:pPr/>
              <a:t>‹N›</a:t>
            </a:fld>
            <a:endParaRPr lang="it-IT"/>
          </a:p>
        </p:txBody>
      </p:sp>
      <p:grpSp>
        <p:nvGrpSpPr>
          <p:cNvPr id="1032" name="Group 18"/>
          <p:cNvGrpSpPr>
            <a:grpSpLocks/>
          </p:cNvGrpSpPr>
          <p:nvPr userDrawn="1"/>
        </p:nvGrpSpPr>
        <p:grpSpPr bwMode="auto">
          <a:xfrm>
            <a:off x="-36513" y="-12700"/>
            <a:ext cx="828676" cy="862013"/>
            <a:chOff x="-23" y="-8"/>
            <a:chExt cx="522" cy="543"/>
          </a:xfrm>
        </p:grpSpPr>
        <p:pic>
          <p:nvPicPr>
            <p:cNvPr id="1033" name="Picture 15" descr="logo INVALSI"/>
            <p:cNvPicPr>
              <a:picLocks noChangeAspect="1" noChangeArrowheads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-8"/>
              <a:ext cx="431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6" name="Rectangle 16"/>
            <p:cNvSpPr>
              <a:spLocks noChangeArrowheads="1"/>
            </p:cNvSpPr>
            <p:nvPr userDrawn="1"/>
          </p:nvSpPr>
          <p:spPr bwMode="auto">
            <a:xfrm>
              <a:off x="-23" y="362"/>
              <a:ext cx="52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r>
                <a:rPr lang="it-IT" sz="1200" b="1">
                  <a:latin typeface="Arial" charset="0"/>
                  <a:ea typeface="ＭＳ Ｐゴシック" charset="0"/>
                </a:rPr>
                <a:t>INVALSI 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228600" y="1341438"/>
            <a:ext cx="8915400" cy="18002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it-IT" sz="2400" dirty="0" smtClean="0"/>
              <a:t>La Rocca Anna</a:t>
            </a:r>
            <a:br>
              <a:rPr lang="it-IT" sz="2400" dirty="0" smtClean="0"/>
            </a:br>
            <a:r>
              <a:rPr lang="it-IT" sz="2400" dirty="0" smtClean="0"/>
              <a:t>e</a:t>
            </a:r>
            <a:br>
              <a:rPr lang="it-IT" sz="2400" dirty="0" smtClean="0"/>
            </a:br>
            <a:r>
              <a:rPr lang="it-IT" sz="2400" dirty="0" smtClean="0"/>
              <a:t>    Napolitano </a:t>
            </a:r>
            <a:r>
              <a:rPr lang="it-IT" sz="2400" dirty="0" smtClean="0"/>
              <a:t>Anna</a:t>
            </a:r>
            <a:br>
              <a:rPr lang="it-IT" sz="2400" dirty="0" smtClean="0"/>
            </a:br>
            <a:r>
              <a:rPr lang="it-IT" sz="3200" dirty="0" smtClean="0"/>
              <a:t> </a:t>
            </a:r>
            <a:r>
              <a:rPr lang="it-IT" sz="1800" dirty="0" smtClean="0"/>
              <a:t>Progetto “ </a:t>
            </a:r>
            <a:r>
              <a:rPr lang="it-IT" sz="1800" dirty="0" err="1" smtClean="0"/>
              <a:t>RiCreARe</a:t>
            </a:r>
            <a:r>
              <a:rPr lang="it-IT" sz="1800" dirty="0" smtClean="0"/>
              <a:t>” </a:t>
            </a:r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sz="3200" dirty="0" smtClean="0"/>
              <a:t>Rimettersi in gioco </a:t>
            </a:r>
            <a:endParaRPr lang="it-IT" sz="12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40200" y="3429000"/>
            <a:ext cx="3940175" cy="20383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smtClean="0"/>
              <a:t>I.S.I.S. “EUROPA”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mtClean="0"/>
              <a:t>Pomigliano D’ Arco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mtClean="0"/>
              <a:t>         Napoli</a:t>
            </a:r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</p:txBody>
      </p: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0" y="260350"/>
            <a:ext cx="9180513" cy="1341438"/>
            <a:chOff x="-23" y="-9"/>
            <a:chExt cx="5783" cy="845"/>
          </a:xfrm>
        </p:grpSpPr>
        <p:pic>
          <p:nvPicPr>
            <p:cNvPr id="3077" name="Picture 6" descr="sfond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7" y="0"/>
              <a:ext cx="5103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78" name="Group 8"/>
            <p:cNvGrpSpPr>
              <a:grpSpLocks/>
            </p:cNvGrpSpPr>
            <p:nvPr/>
          </p:nvGrpSpPr>
          <p:grpSpPr bwMode="auto">
            <a:xfrm>
              <a:off x="-23" y="-9"/>
              <a:ext cx="724" cy="845"/>
              <a:chOff x="-23" y="0"/>
              <a:chExt cx="724" cy="845"/>
            </a:xfrm>
          </p:grpSpPr>
          <p:pic>
            <p:nvPicPr>
              <p:cNvPr id="3079" name="Picture 5" descr="logo INVALSI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657" cy="6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-23" y="614"/>
                <a:ext cx="7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r>
                  <a:rPr lang="it-IT" b="1" dirty="0">
                    <a:latin typeface="Arial" charset="0"/>
                    <a:ea typeface="ＭＳ Ｐゴシック" charset="0"/>
                  </a:rPr>
                  <a:t>INVALSI </a:t>
                </a:r>
              </a:p>
            </p:txBody>
          </p:sp>
        </p:grpSp>
      </p:grp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23850" y="6165850"/>
            <a:ext cx="3095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Pomigliano D’Arco, 22/02/13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619125" y="917575"/>
            <a:ext cx="8705850" cy="1143000"/>
          </a:xfrm>
          <a:noFill/>
        </p:spPr>
        <p:txBody>
          <a:bodyPr/>
          <a:lstStyle/>
          <a:p>
            <a:r>
              <a:rPr lang="it-IT" sz="2800" smtClean="0"/>
              <a:t>Come abbiamo usato procedura, strumenti e risultati per il riconoscimento dei crediti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000" dirty="0" smtClean="0"/>
              <a:t>La fase dell’accoglienza è stata rilevante ai fini della  relazione </a:t>
            </a:r>
            <a:r>
              <a:rPr lang="it-IT" sz="2000" dirty="0" smtClean="0"/>
              <a:t>che da subito si è instaurata con lo studente.</a:t>
            </a:r>
          </a:p>
          <a:p>
            <a:pPr>
              <a:lnSpc>
                <a:spcPct val="90000"/>
              </a:lnSpc>
            </a:pPr>
            <a:r>
              <a:rPr lang="it-IT" sz="2000" dirty="0" smtClean="0"/>
              <a:t>La fiducia da parte dello studente ha fornito la base per intraprendere il percorso  con consapevolezza.</a:t>
            </a:r>
          </a:p>
          <a:p>
            <a:pPr>
              <a:lnSpc>
                <a:spcPct val="90000"/>
              </a:lnSpc>
            </a:pPr>
            <a:r>
              <a:rPr lang="it-IT" sz="2000" dirty="0" smtClean="0"/>
              <a:t> Le prove funzionali hanno facilitato il lavoro cognitivo dei docenti e permesso di </a:t>
            </a:r>
            <a:r>
              <a:rPr lang="it-IT" sz="2000" dirty="0" smtClean="0"/>
              <a:t>individuare i punti di </a:t>
            </a:r>
            <a:r>
              <a:rPr lang="it-IT" sz="2000" dirty="0" smtClean="0"/>
              <a:t>partenza di ciascun </a:t>
            </a:r>
            <a:r>
              <a:rPr lang="it-IT" sz="2000" dirty="0" smtClean="0"/>
              <a:t>alunno, nonché strutturare dei gruppi di livello. </a:t>
            </a:r>
            <a:endParaRPr lang="it-IT" sz="2000" dirty="0" smtClean="0"/>
          </a:p>
          <a:p>
            <a:pPr>
              <a:lnSpc>
                <a:spcPct val="90000"/>
              </a:lnSpc>
            </a:pPr>
            <a:r>
              <a:rPr lang="it-IT" sz="2000" dirty="0" smtClean="0"/>
              <a:t>Il laboratorio </a:t>
            </a:r>
            <a:r>
              <a:rPr lang="it-IT" sz="2000" dirty="0" err="1" smtClean="0"/>
              <a:t>metacognitivo</a:t>
            </a:r>
            <a:r>
              <a:rPr lang="it-IT" sz="2000" dirty="0" smtClean="0"/>
              <a:t> ha </a:t>
            </a:r>
            <a:r>
              <a:rPr lang="it-IT" sz="2000" dirty="0" smtClean="0"/>
              <a:t>avuto una valenza  </a:t>
            </a:r>
            <a:r>
              <a:rPr lang="it-IT" sz="2000" dirty="0" smtClean="0"/>
              <a:t>ai </a:t>
            </a:r>
            <a:r>
              <a:rPr lang="it-IT" sz="2000" dirty="0" smtClean="0"/>
              <a:t>fini dell’osservazione  da parte dei docenti</a:t>
            </a:r>
            <a:endParaRPr lang="it-IT" sz="2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sz="2000" dirty="0" smtClean="0"/>
              <a:t>    rivolta al singolo nell’interazione con il gruppo. </a:t>
            </a: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3949700" cy="3724275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400" dirty="0" smtClean="0"/>
              <a:t>Punti di forza</a:t>
            </a:r>
          </a:p>
          <a:p>
            <a:pPr>
              <a:lnSpc>
                <a:spcPct val="80000"/>
              </a:lnSpc>
            </a:pPr>
            <a:r>
              <a:rPr lang="it-IT" sz="2400" dirty="0" smtClean="0"/>
              <a:t>Il coinvolgimento attivo e partecipativo di ogni corsista.</a:t>
            </a:r>
          </a:p>
          <a:p>
            <a:pPr>
              <a:lnSpc>
                <a:spcPct val="80000"/>
              </a:lnSpc>
            </a:pPr>
            <a:r>
              <a:rPr lang="it-IT" sz="2400" dirty="0" smtClean="0"/>
              <a:t>La possibilità di valutazione oggettiva per ciascun candidato.</a:t>
            </a:r>
          </a:p>
          <a:p>
            <a:pPr>
              <a:lnSpc>
                <a:spcPct val="80000"/>
              </a:lnSpc>
            </a:pPr>
            <a:r>
              <a:rPr lang="it-IT" sz="2400" dirty="0" smtClean="0"/>
              <a:t>La conoscenza dettagliata del singolo e la relazione instaurata.</a:t>
            </a:r>
            <a:endParaRPr lang="it-IT" sz="2400" dirty="0" smtClean="0"/>
          </a:p>
        </p:txBody>
      </p:sp>
      <p:sp>
        <p:nvSpPr>
          <p:cNvPr id="14340" name="AutoShap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it-IT" smtClean="0"/>
              <a:t>Sintesi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229225" y="2349500"/>
            <a:ext cx="36639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it-IT" sz="2800" dirty="0">
                <a:latin typeface="Verdana" pitchFamily="34" charset="0"/>
              </a:rPr>
              <a:t>Elementi da migliorare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it-IT" sz="2800" dirty="0">
                <a:latin typeface="Verdana" pitchFamily="34" charset="0"/>
              </a:rPr>
              <a:t>Prove relative alla </a:t>
            </a:r>
            <a:r>
              <a:rPr lang="it-IT" sz="2800" dirty="0" err="1">
                <a:latin typeface="Verdana" pitchFamily="34" charset="0"/>
              </a:rPr>
              <a:t>numeracy</a:t>
            </a:r>
            <a:r>
              <a:rPr lang="it-IT" sz="2800" dirty="0">
                <a:latin typeface="Verdana" pitchFamily="34" charset="0"/>
              </a:rPr>
              <a:t> da rivedere.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it-IT" sz="2800" dirty="0">
                <a:latin typeface="Verdana" pitchFamily="34" charset="0"/>
              </a:rPr>
              <a:t>Inserire prove pratiche relative a competenze non formali.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smtClean="0"/>
              <a:t>Raccomandazioni per il futuro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838200" y="2362200"/>
            <a:ext cx="7693025" cy="272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it-IT" sz="2800" dirty="0">
                <a:latin typeface="Verdana" pitchFamily="34" charset="0"/>
              </a:rPr>
              <a:t>E’ opportuno sperimentare il percorso in diversi centri </a:t>
            </a:r>
            <a:r>
              <a:rPr lang="it-IT" sz="2800" dirty="0" smtClean="0">
                <a:latin typeface="Verdana" pitchFamily="34" charset="0"/>
              </a:rPr>
              <a:t>per </a:t>
            </a:r>
            <a:r>
              <a:rPr lang="it-IT" sz="2800" dirty="0">
                <a:latin typeface="Verdana" pitchFamily="34" charset="0"/>
              </a:rPr>
              <a:t>realizzare una documentazione più ampia ed esprimere una valutazione  dettagliata circa la messa a regime dell’intero percorso nei </a:t>
            </a:r>
            <a:r>
              <a:rPr lang="it-IT" sz="2800" dirty="0" smtClean="0">
                <a:latin typeface="Verdana" pitchFamily="34" charset="0"/>
              </a:rPr>
              <a:t> </a:t>
            </a:r>
            <a:r>
              <a:rPr lang="it-IT" sz="2800" dirty="0">
                <a:latin typeface="Verdana" pitchFamily="34" charset="0"/>
              </a:rPr>
              <a:t>centri di educazione per adulti.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endParaRPr lang="it-IT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762000"/>
            <a:ext cx="9217025" cy="1143000"/>
          </a:xfrm>
          <a:noFill/>
        </p:spPr>
        <p:txBody>
          <a:bodyPr/>
          <a:lstStyle/>
          <a:p>
            <a:r>
              <a:rPr lang="it-IT" sz="2800" dirty="0" smtClean="0"/>
              <a:t>Elementi da migliorare </a:t>
            </a:r>
            <a:br>
              <a:rPr lang="it-IT" sz="2800" dirty="0" smtClean="0"/>
            </a:br>
            <a:r>
              <a:rPr lang="it-IT" sz="2800" dirty="0" smtClean="0"/>
              <a:t>fase per fase (strumenti e procedura)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dirty="0" smtClean="0"/>
              <a:t>Gli strumenti </a:t>
            </a:r>
            <a:r>
              <a:rPr lang="it-IT" dirty="0" smtClean="0"/>
              <a:t>e la procedura  </a:t>
            </a:r>
            <a:r>
              <a:rPr lang="it-IT" dirty="0" smtClean="0"/>
              <a:t>risultano efficaci per la possibilità di valutazione oggettiva e personalizzata dello studente.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smtClean="0"/>
              <a:t>Dati quantitativi sulla validazione Ricreare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it-IT" sz="2400" dirty="0" smtClean="0"/>
              <a:t>Il progetto ha coinvolto 12 studenti  suddivisi in:</a:t>
            </a:r>
          </a:p>
          <a:p>
            <a:pPr marL="457200" indent="-457200" eaLnBrk="1" hangingPunct="1"/>
            <a:r>
              <a:rPr lang="it-IT" sz="2400" dirty="0" smtClean="0"/>
              <a:t> 3 Maschi  e 9 Femmine, la fascia di età  spazia tra i 19 e 40 anni.</a:t>
            </a:r>
          </a:p>
          <a:p>
            <a:pPr marL="457200" indent="-457200" eaLnBrk="1" hangingPunct="1"/>
            <a:r>
              <a:rPr lang="it-IT" sz="2400" dirty="0" smtClean="0"/>
              <a:t>Tutti  di nazionalità italiana e  in possesso 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it-IT" sz="2400" dirty="0" smtClean="0"/>
              <a:t>   della licenza Media Inferiore.</a:t>
            </a:r>
          </a:p>
          <a:p>
            <a:pPr marL="457200" indent="-457200" eaLnBrk="1" hangingPunct="1"/>
            <a:r>
              <a:rPr lang="it-IT" sz="2400" dirty="0" smtClean="0"/>
              <a:t>Iscritti al </a:t>
            </a:r>
            <a:r>
              <a:rPr lang="it-IT" sz="2400" dirty="0" smtClean="0"/>
              <a:t>Percorso in rete (CTP -Corso Serale) </a:t>
            </a:r>
            <a:r>
              <a:rPr lang="it-IT" sz="2400" dirty="0" smtClean="0"/>
              <a:t>I livello II </a:t>
            </a:r>
            <a:r>
              <a:rPr lang="it-IT" sz="2400" dirty="0" smtClean="0"/>
              <a:t>periodo.</a:t>
            </a:r>
            <a:endParaRPr lang="it-IT" sz="2400" dirty="0" smtClean="0"/>
          </a:p>
          <a:p>
            <a:pPr marL="838200" lvl="1" indent="-381000" eaLnBrk="1" hangingPunct="1"/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/>
              <a:t>ETA’   DEGLI    ALUNNI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>
            <p:ph idx="1"/>
          </p:nvPr>
        </p:nvGraphicFramePr>
        <p:xfrm>
          <a:off x="827088" y="801688"/>
          <a:ext cx="7416800" cy="6056312"/>
        </p:xfrm>
        <a:graphic>
          <a:graphicData uri="http://schemas.openxmlformats.org/presentationml/2006/ole">
            <p:oleObj spid="_x0000_s14339" name="Grafico" r:id="rId3" imgW="10772648" imgH="8744035" progId="Excel.Chart.8">
              <p:embed/>
            </p:oleObj>
          </a:graphicData>
        </a:graphic>
      </p:graphicFrame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427538" y="3789363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Da 30 a 39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895600" y="2944813"/>
            <a:ext cx="130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Da 45 a 48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4408488" y="2851150"/>
            <a:ext cx="1050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1400"/>
              <a:t>Da 18 a 20</a:t>
            </a:r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8656638" y="29448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AutoShap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/>
              <a:t>Lavoro degli alunni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idx="1"/>
          </p:nvPr>
        </p:nvGraphicFramePr>
        <p:xfrm>
          <a:off x="755650" y="1700213"/>
          <a:ext cx="7632700" cy="5013325"/>
        </p:xfrm>
        <a:graphic>
          <a:graphicData uri="http://schemas.openxmlformats.org/presentationml/2006/ole">
            <p:oleObj spid="_x0000_s16388" name="Grafico" r:id="rId3" imgW="9534483" imgH="6791283" progId="Excel.Chart.8">
              <p:embed/>
            </p:oleObj>
          </a:graphicData>
        </a:graphic>
      </p:graphicFrame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716463" y="3933825"/>
            <a:ext cx="194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Disoccupati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059113" y="4221163"/>
            <a:ext cx="187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Casalinghe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348038" y="3500438"/>
            <a:ext cx="1031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1400"/>
              <a:t>Baby-sitter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2627313" y="3933825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1763713" y="3573463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1979613" y="3500438"/>
            <a:ext cx="1223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 b="1">
                <a:solidFill>
                  <a:schemeClr val="bg1"/>
                </a:solidFill>
              </a:rPr>
              <a:t>Collaudatore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1619250" y="3789363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>
                <a:solidFill>
                  <a:schemeClr val="bg1"/>
                </a:solidFill>
              </a:rPr>
              <a:t>Autista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1455738" y="3952875"/>
            <a:ext cx="1171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it-IT" sz="1200"/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1547813" y="4005263"/>
            <a:ext cx="1439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>
                <a:solidFill>
                  <a:schemeClr val="bg1"/>
                </a:solidFill>
              </a:rPr>
              <a:t>Commerciante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538163" y="762000"/>
            <a:ext cx="9074150" cy="1143000"/>
          </a:xfrm>
          <a:noFill/>
        </p:spPr>
        <p:txBody>
          <a:bodyPr/>
          <a:lstStyle/>
          <a:p>
            <a:r>
              <a:rPr lang="it-IT" sz="3200" smtClean="0"/>
              <a:t>L’impatto della procedura sull’organizzazione del nostro Centro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dirty="0" smtClean="0"/>
              <a:t>Il Centro ha organizzato le attività in relazione alla procedura.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Ha raccolto le iscrizioni in un incontro plenario presso il CTP.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I </a:t>
            </a:r>
            <a:r>
              <a:rPr lang="it-IT" dirty="0" smtClean="0"/>
              <a:t>candidati </a:t>
            </a:r>
            <a:r>
              <a:rPr lang="it-IT" dirty="0" smtClean="0"/>
              <a:t>iscritti,sono stati contattati telefonicamente per la fase dell’intervista che ha avuto successo ai fini della relazione e della conoscenza del singolo studente.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Successivamente gli alunni hanno svolto le prove funzionali.</a:t>
            </a:r>
          </a:p>
          <a:p>
            <a:pPr>
              <a:lnSpc>
                <a:spcPct val="90000"/>
              </a:lnSpc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z="3200" dirty="0" smtClean="0"/>
              <a:t>Punteggio totalizzato dagli alunni nelle prove di </a:t>
            </a:r>
            <a:r>
              <a:rPr lang="it-IT" sz="3200" dirty="0" err="1" smtClean="0"/>
              <a:t>Literacy</a:t>
            </a:r>
            <a:r>
              <a:rPr lang="it-IT" sz="3200" dirty="0" smtClean="0"/>
              <a:t>.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ph idx="1"/>
          </p:nvPr>
        </p:nvGraphicFramePr>
        <p:xfrm>
          <a:off x="395536" y="2348880"/>
          <a:ext cx="8208963" cy="4652962"/>
        </p:xfrm>
        <a:graphic>
          <a:graphicData uri="http://schemas.openxmlformats.org/presentationml/2006/ole">
            <p:oleObj spid="_x0000_s20483" name="Grafico" r:id="rId3" imgW="5886365" imgH="3438483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utoShap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z="3200" smtClean="0"/>
              <a:t>Punteggio totalizzato dagli alunni nelle prove di numeracy.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ph idx="1"/>
          </p:nvPr>
        </p:nvGraphicFramePr>
        <p:xfrm>
          <a:off x="468313" y="2249488"/>
          <a:ext cx="8424862" cy="4608512"/>
        </p:xfrm>
        <a:graphic>
          <a:graphicData uri="http://schemas.openxmlformats.org/presentationml/2006/ole">
            <p:oleObj spid="_x0000_s22531" name="Grafico" r:id="rId3" imgW="5886365" imgH="3438483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620688"/>
            <a:ext cx="7924800" cy="1284312"/>
          </a:xfrm>
        </p:spPr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dirty="0" smtClean="0"/>
              <a:t>Come abbiamo organizzato il percorso propedeutico (fase 3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fase tre per motivi di tempo</a:t>
            </a:r>
          </a:p>
          <a:p>
            <a:pPr>
              <a:buNone/>
            </a:pPr>
            <a:r>
              <a:rPr lang="it-IT" dirty="0" smtClean="0"/>
              <a:t>   non è stata sperimentata.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  Si è passati alla fase 4, quella </a:t>
            </a:r>
            <a:r>
              <a:rPr lang="it-IT" dirty="0" err="1" smtClean="0"/>
              <a:t>laboratoriale</a:t>
            </a:r>
            <a:r>
              <a:rPr lang="it-IT" dirty="0" smtClean="0"/>
              <a:t> per restituire ai partecipanti  i risultati relativi alle prove svolte 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z="3200" smtClean="0"/>
              <a:t>Come abbiamo organizzato il laboratorio metacognitivo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400" dirty="0" smtClean="0"/>
              <a:t>Il laboratorio cognitivo ha coinvolto i docenti impegnati nel progetto e il gruppo di alunni inseriti nella sperimentazione.</a:t>
            </a:r>
          </a:p>
          <a:p>
            <a:pPr>
              <a:lnSpc>
                <a:spcPct val="90000"/>
              </a:lnSpc>
            </a:pPr>
            <a:r>
              <a:rPr lang="it-IT" sz="2400" dirty="0" smtClean="0"/>
              <a:t>Le tematiche oggetto di discussione </a:t>
            </a:r>
            <a:r>
              <a:rPr lang="it-IT" sz="2400" dirty="0" smtClean="0"/>
              <a:t>sono </a:t>
            </a:r>
            <a:r>
              <a:rPr lang="it-IT" sz="2400" dirty="0" smtClean="0"/>
              <a:t>state :</a:t>
            </a:r>
          </a:p>
          <a:p>
            <a:pPr>
              <a:lnSpc>
                <a:spcPct val="90000"/>
              </a:lnSpc>
            </a:pPr>
            <a:r>
              <a:rPr lang="it-IT" sz="2400" dirty="0" smtClean="0"/>
              <a:t>Esperienze scolastiche pregresse.</a:t>
            </a:r>
          </a:p>
          <a:p>
            <a:pPr>
              <a:lnSpc>
                <a:spcPct val="90000"/>
              </a:lnSpc>
            </a:pPr>
            <a:r>
              <a:rPr lang="it-IT" sz="2400" dirty="0" smtClean="0"/>
              <a:t>Ricordi positivi e negativi  del percorso passato. </a:t>
            </a:r>
          </a:p>
          <a:p>
            <a:pPr>
              <a:lnSpc>
                <a:spcPct val="90000"/>
              </a:lnSpc>
            </a:pPr>
            <a:r>
              <a:rPr lang="it-IT" sz="2400" dirty="0" smtClean="0"/>
              <a:t>Riflessioni sul processo </a:t>
            </a:r>
            <a:r>
              <a:rPr lang="it-IT" sz="2400" dirty="0" smtClean="0"/>
              <a:t>di partecipazione attivato dall’attuale sperimentazione.</a:t>
            </a:r>
          </a:p>
          <a:p>
            <a:pPr lvl="1">
              <a:lnSpc>
                <a:spcPct val="90000"/>
              </a:lnSpc>
            </a:pP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">
  <a:themeElements>
    <a:clrScheme name="Capsule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apsule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931</TotalTime>
  <Words>489</Words>
  <Application>Microsoft Office PowerPoint</Application>
  <PresentationFormat>Presentazione su schermo (4:3)</PresentationFormat>
  <Paragraphs>59</Paragraphs>
  <Slides>13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ＭＳ Ｐゴシック</vt:lpstr>
      <vt:lpstr>Verdana</vt:lpstr>
      <vt:lpstr>Wingdings</vt:lpstr>
      <vt:lpstr>Calibri</vt:lpstr>
      <vt:lpstr>Capsule</vt:lpstr>
      <vt:lpstr>Grafico di Microsoft Office Excel</vt:lpstr>
      <vt:lpstr>La Rocca Anna e     Napolitano Anna  Progetto “ RiCreARe”  Rimettersi in gioco </vt:lpstr>
      <vt:lpstr>Dati quantitativi sulla validazione Ricreare</vt:lpstr>
      <vt:lpstr>ETA’   DEGLI    ALUNNI</vt:lpstr>
      <vt:lpstr>Lavoro degli alunni</vt:lpstr>
      <vt:lpstr>L’impatto della procedura sull’organizzazione del nostro Centro</vt:lpstr>
      <vt:lpstr>Punteggio totalizzato dagli alunni nelle prove di Literacy.</vt:lpstr>
      <vt:lpstr>Punteggio totalizzato dagli alunni nelle prove di numeracy.</vt:lpstr>
      <vt:lpstr> Come abbiamo organizzato il percorso propedeutico (fase 3)</vt:lpstr>
      <vt:lpstr>Come abbiamo organizzato il laboratorio metacognitivo</vt:lpstr>
      <vt:lpstr>Come abbiamo usato procedura, strumenti e risultati per il riconoscimento dei crediti</vt:lpstr>
      <vt:lpstr>Sintesi</vt:lpstr>
      <vt:lpstr>Raccomandazioni per il futuro</vt:lpstr>
      <vt:lpstr>Elementi da migliorare  fase per fase (strumenti e procedura)</vt:lpstr>
    </vt:vector>
  </TitlesOfParts>
  <Company>Invalsi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cristina.stringher</dc:creator>
  <cp:lastModifiedBy>admin</cp:lastModifiedBy>
  <cp:revision>41</cp:revision>
  <dcterms:created xsi:type="dcterms:W3CDTF">2011-08-01T15:51:48Z</dcterms:created>
  <dcterms:modified xsi:type="dcterms:W3CDTF">2013-02-21T22:26:07Z</dcterms:modified>
</cp:coreProperties>
</file>